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9" r:id="rId6"/>
    <p:sldId id="261" r:id="rId7"/>
    <p:sldId id="258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042"/>
    <a:srgbClr val="675FFF"/>
    <a:srgbClr val="0025D8"/>
    <a:srgbClr val="EE3794"/>
    <a:srgbClr val="304761"/>
    <a:srgbClr val="3C7F88"/>
    <a:srgbClr val="47B6EE"/>
    <a:srgbClr val="3EA8D0"/>
    <a:srgbClr val="FCA7DE"/>
    <a:srgbClr val="543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115" y="642921"/>
            <a:ext cx="6007253" cy="1756664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b="1" dirty="0" err="1">
                <a:solidFill>
                  <a:srgbClr val="FFA042"/>
                </a:solidFill>
                <a:latin typeface="+mn-lt"/>
              </a:rPr>
              <a:t>Профессиограмма</a:t>
            </a:r>
            <a:r>
              <a:rPr lang="ru-RU" sz="5400" b="1" dirty="0">
                <a:solidFill>
                  <a:srgbClr val="FFA042"/>
                </a:solidFill>
                <a:latin typeface="+mn-lt"/>
              </a:rPr>
              <a:t> учителя начальных классов</a:t>
            </a:r>
            <a:endParaRPr lang="en-US" sz="5400" b="1" dirty="0">
              <a:solidFill>
                <a:srgbClr val="FFA042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60" y="5406166"/>
            <a:ext cx="4338253" cy="134086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675FFF"/>
                </a:solidFill>
              </a:rPr>
              <a:t>Подготовила:</a:t>
            </a:r>
            <a:br>
              <a:rPr lang="ru-RU" dirty="0" smtClean="0">
                <a:solidFill>
                  <a:srgbClr val="675FFF"/>
                </a:solidFill>
              </a:rPr>
            </a:br>
            <a:r>
              <a:rPr lang="ru-RU" dirty="0" err="1" smtClean="0">
                <a:solidFill>
                  <a:srgbClr val="675FFF"/>
                </a:solidFill>
              </a:rPr>
              <a:t>Салабеева</a:t>
            </a:r>
            <a:r>
              <a:rPr lang="ru-RU" dirty="0" smtClean="0">
                <a:solidFill>
                  <a:srgbClr val="675FFF"/>
                </a:solidFill>
              </a:rPr>
              <a:t> Юлия</a:t>
            </a:r>
            <a:r>
              <a:rPr lang="ru-RU" smtClean="0">
                <a:solidFill>
                  <a:srgbClr val="675FFF"/>
                </a:solidFill>
              </a:rPr>
              <a:t/>
            </a:r>
            <a:br>
              <a:rPr lang="ru-RU" smtClean="0">
                <a:solidFill>
                  <a:srgbClr val="675FFF"/>
                </a:solidFill>
              </a:rPr>
            </a:br>
            <a:endParaRPr lang="en-US" dirty="0">
              <a:solidFill>
                <a:srgbClr val="675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942893" y="3375444"/>
            <a:ext cx="5105400" cy="555625"/>
            <a:chOff x="1248" y="1440"/>
            <a:chExt cx="3216" cy="3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256" y="1482"/>
              <a:ext cx="1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Средства труда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968198" y="334662"/>
            <a:ext cx="5105400" cy="555625"/>
            <a:chOff x="1248" y="2030"/>
            <a:chExt cx="3216" cy="350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60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Краткое описание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1932939" y="1391207"/>
            <a:ext cx="5657852" cy="555625"/>
            <a:chOff x="1248" y="2640"/>
            <a:chExt cx="3564" cy="350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1775" y="2665"/>
              <a:ext cx="303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Ключевые слова </a:t>
              </a:r>
              <a:r>
                <a:rPr lang="ru-RU" sz="2400" dirty="0" err="1" smtClean="0">
                  <a:solidFill>
                    <a:srgbClr val="000000"/>
                  </a:solidFill>
                </a:rPr>
                <a:t>пед</a:t>
              </a:r>
              <a:r>
                <a:rPr lang="ru-RU" sz="2400" dirty="0" smtClean="0">
                  <a:solidFill>
                    <a:srgbClr val="000000"/>
                  </a:solidFill>
                </a:rPr>
                <a:t>. деятельности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968198" y="2399269"/>
            <a:ext cx="5105400" cy="555625"/>
            <a:chOff x="1248" y="3230"/>
            <a:chExt cx="3216" cy="350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256" y="3272"/>
              <a:ext cx="143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Области знаний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1968617" y="4285035"/>
            <a:ext cx="5105400" cy="555625"/>
            <a:chOff x="1248" y="3230"/>
            <a:chExt cx="3216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256" y="3272"/>
              <a:ext cx="152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Качества учителя</a:t>
              </a: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29" name="Group 12"/>
          <p:cNvGrpSpPr>
            <a:grpSpLocks/>
          </p:cNvGrpSpPr>
          <p:nvPr/>
        </p:nvGrpSpPr>
        <p:grpSpPr bwMode="auto">
          <a:xfrm>
            <a:off x="1942891" y="5248555"/>
            <a:ext cx="5105402" cy="555625"/>
            <a:chOff x="1248" y="2640"/>
            <a:chExt cx="3216" cy="350"/>
          </a:xfrm>
        </p:grpSpPr>
        <p:sp>
          <p:nvSpPr>
            <p:cNvPr id="30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2" name="Text Box 15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1775" y="2665"/>
              <a:ext cx="225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Профессиональное кредо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FFFFFF"/>
                  </a:solidFill>
                </a:rPr>
                <a:t>6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" name="Group 2"/>
          <p:cNvGrpSpPr>
            <a:grpSpLocks/>
          </p:cNvGrpSpPr>
          <p:nvPr/>
        </p:nvGrpSpPr>
        <p:grpSpPr bwMode="auto">
          <a:xfrm>
            <a:off x="1942893" y="6190146"/>
            <a:ext cx="5105400" cy="555625"/>
            <a:chOff x="1248" y="1440"/>
            <a:chExt cx="3216" cy="350"/>
          </a:xfrm>
        </p:grpSpPr>
        <p:sp>
          <p:nvSpPr>
            <p:cNvPr id="3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7" name="Text Box 5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256" y="1482"/>
              <a:ext cx="16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Свой комментарий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FFFFFF"/>
                  </a:solidFill>
                </a:rPr>
                <a:t>7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576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1. Краткое описание</a:t>
            </a:r>
            <a:endParaRPr lang="ru-RU" dirty="0">
              <a:hlinkClick r:id="rId2" action="ppaction://hlinksldjump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3" y="1690689"/>
            <a:ext cx="8337797" cy="5100728"/>
          </a:xfrm>
        </p:spPr>
        <p:txBody>
          <a:bodyPr>
            <a:normAutofit fontScale="47500" lnSpcReduction="20000"/>
          </a:bodyPr>
          <a:lstStyle/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играет значимую роль в формировании личности учеников, выполняя функции педагога, воспитателя, психолога и музыкального руководителя. Этот специалист берет на себя огромную ответственность, вводя маленьких людей в мир знаний и создавая основу для их дальнейшего образования и карьеры. Первый день в первом классе является ярким событием в жизни каждого из нас и ассоциируется с нашей первой учительницей, которая заслуживает нашей веры, уважения и благодарности. Учитель начальных классов не только проводит уроки по различным предметам, но и организует развлекательные мероприятия, детский отдых и досуг, создавая комфортную и интересную образовательную среду для учеников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и почет у истоков профессии учителя. Она предполагает создание будущего страны, поскольку развитие знаний, убеждений, мировоззрения и нравственных качеств молодого поколения во многом зависит от работы учителя.</a:t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педагогической деятельности требуется особое призвание. Она предполагает взаимосвязь воспитания и обучения, которыми должны заниматься лишь те, кто имеет склонность и любовь к этим делам. Любовь к передаче знаний, процессу обучения и воспитания человека обязательна у учителя. Коммуникативные способности, умение устанавливать правильные взаимоотношения с детьми оказывают значительное влияние на успех педагогической деятельности.</a:t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с учениками требуется высокая концентрация внимания, хорошо сформированная оперативная и долговременная память. Учителям нужно контролировать многих учеников одновременно, замечая все изменения в их поведении. Эта профессия потребует от учителя постоянного самообразования и развития профессиональных навыков.</a:t>
            </a:r>
            <a:endParaRPr lang="ru-RU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569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2" action="ppaction://hlinksldjump"/>
              </a:rPr>
              <a:t>2. </a:t>
            </a:r>
            <a:r>
              <a:rPr lang="ru-RU" dirty="0">
                <a:solidFill>
                  <a:srgbClr val="000000"/>
                </a:solidFill>
                <a:hlinkClick r:id="rId2" action="ppaction://hlinksldjump"/>
              </a:rPr>
              <a:t>Ключевые слова </a:t>
            </a:r>
            <a:r>
              <a:rPr lang="ru-RU" dirty="0" err="1">
                <a:solidFill>
                  <a:srgbClr val="000000"/>
                </a:solidFill>
                <a:hlinkClick r:id="rId2" action="ppaction://hlinksldjump"/>
              </a:rPr>
              <a:t>пед</a:t>
            </a:r>
            <a:r>
              <a:rPr lang="ru-RU" dirty="0">
                <a:solidFill>
                  <a:srgbClr val="000000"/>
                </a:solidFill>
                <a:hlinkClick r:id="rId2" action="ppaction://hlinksldjump"/>
              </a:rPr>
              <a:t>. </a:t>
            </a:r>
            <a:r>
              <a:rPr lang="ru-RU" dirty="0" smtClean="0">
                <a:solidFill>
                  <a:srgbClr val="000000"/>
                </a:solidFill>
                <a:hlinkClick r:id="rId2" action="ppaction://hlinksldjump"/>
              </a:rPr>
              <a:t>деятельности</a:t>
            </a:r>
            <a:r>
              <a:rPr lang="ru-RU" dirty="0" smtClean="0">
                <a:hlinkClick r:id="rId2" action="ppaction://hlinksldjump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Образование;</a:t>
            </a:r>
          </a:p>
          <a:p>
            <a:r>
              <a:rPr lang="ru-RU" dirty="0" smtClean="0"/>
              <a:t>УУД;</a:t>
            </a:r>
          </a:p>
          <a:p>
            <a:r>
              <a:rPr lang="ru-RU" dirty="0" smtClean="0"/>
              <a:t>Знания, умения, навыки;</a:t>
            </a:r>
          </a:p>
          <a:p>
            <a:r>
              <a:rPr lang="ru-RU" dirty="0" smtClean="0"/>
              <a:t>Методика;</a:t>
            </a:r>
          </a:p>
          <a:p>
            <a:r>
              <a:rPr lang="ru-RU" dirty="0" smtClean="0"/>
              <a:t>Нормативные документы;</a:t>
            </a:r>
          </a:p>
          <a:p>
            <a:r>
              <a:rPr lang="ru-RU" dirty="0" smtClean="0"/>
              <a:t>Рабочие программы;</a:t>
            </a:r>
          </a:p>
          <a:p>
            <a:r>
              <a:rPr lang="ru-RU" dirty="0" smtClean="0"/>
              <a:t>Учебные предметы;</a:t>
            </a:r>
          </a:p>
          <a:p>
            <a:r>
              <a:rPr lang="ru-RU" dirty="0" smtClean="0"/>
              <a:t>Вариативность и инвариантность.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615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3. Области знаний</a:t>
            </a:r>
            <a:endParaRPr lang="ru-RU" dirty="0">
              <a:hlinkClick r:id="rId2" action="ppaction://hlinksldjump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</a:t>
            </a:r>
            <a:r>
              <a:rPr lang="ru-RU" dirty="0" smtClean="0"/>
              <a:t>едагогика, дидактика, методика </a:t>
            </a:r>
            <a:r>
              <a:rPr lang="ru-RU" dirty="0"/>
              <a:t>преподавания,</a:t>
            </a:r>
          </a:p>
          <a:p>
            <a:r>
              <a:rPr lang="ru-RU" dirty="0"/>
              <a:t>В</a:t>
            </a:r>
            <a:r>
              <a:rPr lang="ru-RU" dirty="0" smtClean="0"/>
              <a:t>озрастная </a:t>
            </a:r>
            <a:r>
              <a:rPr lang="ru-RU" dirty="0"/>
              <a:t>и </a:t>
            </a:r>
            <a:r>
              <a:rPr lang="ru-RU" dirty="0" smtClean="0"/>
              <a:t>педагогическая психология;</a:t>
            </a:r>
            <a:endParaRPr lang="ru-RU" dirty="0"/>
          </a:p>
          <a:p>
            <a:r>
              <a:rPr lang="ru-RU" dirty="0"/>
              <a:t>У</a:t>
            </a:r>
            <a:r>
              <a:rPr lang="ru-RU" dirty="0" smtClean="0"/>
              <a:t>чебные </a:t>
            </a:r>
            <a:r>
              <a:rPr lang="ru-RU" dirty="0"/>
              <a:t>программы по преподаваемым дисциплинам;</a:t>
            </a:r>
          </a:p>
          <a:p>
            <a:r>
              <a:rPr lang="ru-RU" dirty="0"/>
              <a:t>О</a:t>
            </a:r>
            <a:r>
              <a:rPr lang="ru-RU" dirty="0" smtClean="0"/>
              <a:t>сновы </a:t>
            </a:r>
            <a:r>
              <a:rPr lang="ru-RU" dirty="0"/>
              <a:t>законодательства в области образования, брака и семьи, охраны материнства и детства;</a:t>
            </a:r>
          </a:p>
          <a:p>
            <a:r>
              <a:rPr lang="ru-RU" dirty="0"/>
              <a:t>Н</a:t>
            </a:r>
            <a:r>
              <a:rPr lang="ru-RU" dirty="0" smtClean="0"/>
              <a:t>ормативные </a:t>
            </a:r>
            <a:r>
              <a:rPr lang="ru-RU" dirty="0"/>
              <a:t>документы, определяющие деятельность средней общеобразовательной </a:t>
            </a:r>
            <a:r>
              <a:rPr lang="ru-RU" dirty="0" smtClean="0"/>
              <a:t>школы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Знания в сфере обучаемых предметов.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143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4. Средства труда</a:t>
            </a:r>
            <a:endParaRPr lang="ru-RU" dirty="0">
              <a:hlinkClick r:id="rId2" action="ppaction://hlinksldjump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УМК (учебно-методические курсы по всем предметам начальной школы);</a:t>
            </a:r>
          </a:p>
          <a:p>
            <a:r>
              <a:rPr lang="ru-RU" dirty="0" smtClean="0"/>
              <a:t>Проектор;</a:t>
            </a:r>
          </a:p>
          <a:p>
            <a:r>
              <a:rPr lang="ru-RU" dirty="0" smtClean="0"/>
              <a:t>Компьютер;</a:t>
            </a:r>
          </a:p>
          <a:p>
            <a:r>
              <a:rPr lang="ru-RU" dirty="0" smtClean="0"/>
              <a:t>Рабочая программа;</a:t>
            </a:r>
          </a:p>
          <a:p>
            <a:r>
              <a:rPr lang="ru-RU" dirty="0" smtClean="0"/>
              <a:t>Учебники и рабочие тетради;</a:t>
            </a:r>
          </a:p>
          <a:p>
            <a:r>
              <a:rPr lang="ru-RU" dirty="0" smtClean="0"/>
              <a:t>Конспекты урока (технологические карты);</a:t>
            </a:r>
          </a:p>
          <a:p>
            <a:r>
              <a:rPr lang="ru-RU" dirty="0" smtClean="0"/>
              <a:t>Дополнительная художественная литература;</a:t>
            </a:r>
          </a:p>
          <a:p>
            <a:r>
              <a:rPr lang="ru-RU" dirty="0" smtClean="0"/>
              <a:t>Сборники с заданиями.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89170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5. Качества учителя начальных классов</a:t>
            </a:r>
            <a:endParaRPr lang="ru-RU" dirty="0">
              <a:hlinkClick r:id="rId2" action="ppaction://hlinksldjump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186" y="1825625"/>
            <a:ext cx="8726750" cy="48148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Важные личностные качества </a:t>
            </a:r>
            <a:r>
              <a:rPr lang="ru-RU" dirty="0" smtClean="0"/>
              <a:t>учителя для меня:</a:t>
            </a:r>
            <a:endParaRPr lang="ru-RU" dirty="0"/>
          </a:p>
          <a:p>
            <a:r>
              <a:rPr lang="ru-RU" dirty="0" smtClean="0"/>
              <a:t>Самоконтроль </a:t>
            </a:r>
            <a:r>
              <a:rPr lang="ru-RU" dirty="0"/>
              <a:t>и уравновешенность;</a:t>
            </a:r>
          </a:p>
          <a:p>
            <a:r>
              <a:rPr lang="ru-RU" dirty="0" smtClean="0"/>
              <a:t>Терпимость</a:t>
            </a:r>
            <a:r>
              <a:rPr lang="ru-RU" dirty="0"/>
              <a:t>, </a:t>
            </a:r>
            <a:r>
              <a:rPr lang="ru-RU" dirty="0" err="1"/>
              <a:t>безоценочное</a:t>
            </a:r>
            <a:r>
              <a:rPr lang="ru-RU" dirty="0"/>
              <a:t> отношение к людям;</a:t>
            </a:r>
          </a:p>
          <a:p>
            <a:r>
              <a:rPr lang="ru-RU" dirty="0"/>
              <a:t>И</a:t>
            </a:r>
            <a:r>
              <a:rPr lang="ru-RU" dirty="0" smtClean="0"/>
              <a:t>нтерес </a:t>
            </a:r>
            <a:r>
              <a:rPr lang="ru-RU" dirty="0"/>
              <a:t>и уважение к другому человеку;</a:t>
            </a:r>
          </a:p>
          <a:p>
            <a:r>
              <a:rPr lang="ru-RU" dirty="0" smtClean="0"/>
              <a:t>стремление </a:t>
            </a:r>
            <a:r>
              <a:rPr lang="ru-RU" dirty="0"/>
              <a:t>к самопознанию и саморазвитию;</a:t>
            </a:r>
          </a:p>
          <a:p>
            <a:r>
              <a:rPr lang="ru-RU" dirty="0"/>
              <a:t>Н</a:t>
            </a:r>
            <a:r>
              <a:rPr lang="ru-RU" dirty="0" smtClean="0"/>
              <a:t>аходчивость </a:t>
            </a:r>
            <a:r>
              <a:rPr lang="ru-RU" dirty="0"/>
              <a:t>и разносторонность;</a:t>
            </a:r>
          </a:p>
          <a:p>
            <a:r>
              <a:rPr lang="ru-RU" dirty="0"/>
              <a:t>А</a:t>
            </a:r>
            <a:r>
              <a:rPr lang="ru-RU" dirty="0" smtClean="0"/>
              <a:t>ртистизм</a:t>
            </a:r>
            <a:r>
              <a:rPr lang="ru-RU" dirty="0"/>
              <a:t>;</a:t>
            </a:r>
          </a:p>
          <a:p>
            <a:r>
              <a:rPr lang="ru-RU" dirty="0"/>
              <a:t>Т</a:t>
            </a:r>
            <a:r>
              <a:rPr lang="ru-RU" dirty="0" smtClean="0"/>
              <a:t>ребовательность </a:t>
            </a:r>
            <a:r>
              <a:rPr lang="ru-RU" dirty="0"/>
              <a:t>к себе и другим</a:t>
            </a:r>
            <a:r>
              <a:rPr lang="ru-RU" dirty="0" smtClean="0"/>
              <a:t>;</a:t>
            </a:r>
          </a:p>
          <a:p>
            <a:r>
              <a:rPr lang="ru-RU" dirty="0"/>
              <a:t>Эмпатия;</a:t>
            </a:r>
          </a:p>
          <a:p>
            <a:r>
              <a:rPr lang="ru-RU" dirty="0"/>
              <a:t>Толерантность;</a:t>
            </a:r>
          </a:p>
          <a:p>
            <a:r>
              <a:rPr lang="ru-RU" dirty="0"/>
              <a:t>Доброта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Коммуникабельность;</a:t>
            </a:r>
          </a:p>
          <a:p>
            <a:r>
              <a:rPr lang="ru-RU" dirty="0" smtClean="0"/>
              <a:t>Хорошее ораторское мастерство.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14412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6. Профессиональное кредо</a:t>
            </a:r>
            <a:endParaRPr lang="ru-RU" dirty="0">
              <a:hlinkClick r:id="rId2" action="ppaction://hlinksldjump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Своё профессиональное кредо хотелось бы выразить строчками из стихотворения Е.Д. </a:t>
            </a:r>
            <a:r>
              <a:rPr lang="ru-RU" dirty="0" err="1" smtClean="0"/>
              <a:t>Кучаевой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«Учительство – не труд, а отреченье,</a:t>
            </a:r>
            <a:br>
              <a:rPr lang="ru-RU" dirty="0" smtClean="0"/>
            </a:br>
            <a:r>
              <a:rPr lang="ru-RU" dirty="0" smtClean="0"/>
              <a:t>Умение всего себя отдать,</a:t>
            </a:r>
            <a:br>
              <a:rPr lang="ru-RU" dirty="0" smtClean="0"/>
            </a:br>
            <a:r>
              <a:rPr lang="ru-RU" dirty="0" smtClean="0"/>
              <a:t>Уйти на долгий подвиг и мученье,</a:t>
            </a:r>
            <a:br>
              <a:rPr lang="ru-RU" dirty="0" smtClean="0"/>
            </a:br>
            <a:r>
              <a:rPr lang="ru-RU" dirty="0" smtClean="0"/>
              <a:t>И в этом видеть свет и благодать.»</a:t>
            </a:r>
          </a:p>
        </p:txBody>
      </p:sp>
    </p:spTree>
    <p:extLst>
      <p:ext uri="{BB962C8B-B14F-4D97-AF65-F5344CB8AC3E}">
        <p14:creationId xmlns:p14="http://schemas.microsoft.com/office/powerpoint/2010/main" val="149903585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7. Мой комментарий</a:t>
            </a:r>
            <a:endParaRPr lang="ru-RU" dirty="0">
              <a:hlinkClick r:id="rId2" action="ppaction://hlinksldjump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Для себя я хочу поставить некую цель. Стать настоящим эталоном учителя начальных классов, чтобы во мне и моей работе были все вышеперечисленные личностные качества. А в этом мне очень поможет</a:t>
            </a:r>
          </a:p>
          <a:p>
            <a:r>
              <a:rPr lang="ru-RU" dirty="0"/>
              <a:t>О</a:t>
            </a:r>
            <a:r>
              <a:rPr lang="ru-RU" dirty="0" smtClean="0"/>
              <a:t>бразование, которое я получаю;</a:t>
            </a:r>
          </a:p>
          <a:p>
            <a:r>
              <a:rPr lang="ru-RU" dirty="0"/>
              <a:t>С</a:t>
            </a:r>
            <a:r>
              <a:rPr lang="ru-RU" dirty="0" smtClean="0"/>
              <a:t>аморазвитие путём выбинаров и литературы;</a:t>
            </a:r>
          </a:p>
          <a:p>
            <a:r>
              <a:rPr lang="ru-RU" dirty="0" smtClean="0"/>
              <a:t>Много-много практики.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90460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384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Профессиограмма учителя начальных классов</vt:lpstr>
      <vt:lpstr>Презентация PowerPoint</vt:lpstr>
      <vt:lpstr>1. Краткое описание</vt:lpstr>
      <vt:lpstr>2. Ключевые слова пед. деятельности </vt:lpstr>
      <vt:lpstr>3. Области знаний</vt:lpstr>
      <vt:lpstr>4. Средства труда</vt:lpstr>
      <vt:lpstr>5. Качества учителя начальных классов</vt:lpstr>
      <vt:lpstr>6. Профессиональное кредо</vt:lpstr>
      <vt:lpstr>7. Мой комментарий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19</cp:revision>
  <dcterms:created xsi:type="dcterms:W3CDTF">2019-02-21T15:01:25Z</dcterms:created>
  <dcterms:modified xsi:type="dcterms:W3CDTF">2024-12-25T08:51:32Z</dcterms:modified>
</cp:coreProperties>
</file>